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9E1A7-DB9E-4038-9F73-F28238D0C296}" type="datetimeFigureOut">
              <a:rPr lang="sr-Latn-CS" smtClean="0"/>
              <a:pPr/>
              <a:t>19.11.2016.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03A8-B76F-43D8-BDE7-2752F18177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03A8-B76F-43D8-BDE7-2752F18177E1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371600"/>
            <a:ext cx="6172200" cy="1447800"/>
          </a:xfrm>
        </p:spPr>
        <p:txBody>
          <a:bodyPr>
            <a:noAutofit/>
          </a:bodyPr>
          <a:lstStyle/>
          <a:p>
            <a:pPr algn="just"/>
            <a:r>
              <a:rPr lang="hr-HR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itchFamily="82" charset="0"/>
              </a:rPr>
              <a:t>VUKOVAR</a:t>
            </a:r>
            <a:br>
              <a:rPr lang="hr-HR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itchFamily="82" charset="0"/>
              </a:rPr>
            </a:br>
            <a:r>
              <a:rPr lang="hr-HR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rint MT Shadow" pitchFamily="82" charset="0"/>
              </a:rPr>
              <a:t>grad heroj</a:t>
            </a:r>
            <a:endParaRPr lang="hr-HR" sz="8000" dirty="0">
              <a:solidFill>
                <a:schemeClr val="tx2">
                  <a:lumMod val="60000"/>
                  <a:lumOff val="40000"/>
                </a:schemeClr>
              </a:solidFill>
              <a:latin typeface="Imprint MT Shadow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endParaRPr lang="hr-HR" sz="2000" dirty="0" smtClean="0"/>
          </a:p>
          <a:p>
            <a:pPr algn="r"/>
            <a:endParaRPr lang="hr-HR" sz="2000" dirty="0" smtClean="0"/>
          </a:p>
          <a:p>
            <a:pPr algn="r"/>
            <a:endParaRPr lang="hr-HR" sz="2000" dirty="0" smtClean="0"/>
          </a:p>
          <a:p>
            <a:pPr algn="r"/>
            <a:r>
              <a:rPr lang="hr-HR" sz="2300" dirty="0" smtClean="0"/>
              <a:t>Ani Bišćan</a:t>
            </a:r>
          </a:p>
          <a:p>
            <a:pPr algn="r"/>
            <a:r>
              <a:rPr lang="hr-HR" sz="2300" dirty="0" smtClean="0"/>
              <a:t>Karla Ostojić</a:t>
            </a:r>
            <a:endParaRPr lang="hr-HR" sz="23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 </a:t>
            </a:r>
            <a:r>
              <a:rPr lang="hr-HR" sz="3600" dirty="0" smtClean="0"/>
              <a:t>MEMORIJALNO GROBLJE</a:t>
            </a:r>
            <a:endParaRPr lang="hr-HR" sz="3600" dirty="0"/>
          </a:p>
        </p:txBody>
      </p:sp>
      <p:pic>
        <p:nvPicPr>
          <p:cNvPr id="4" name="Content Placeholder 3" descr="slika 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934200" cy="4876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VUKOVAR POSLIJE RATA</a:t>
            </a:r>
            <a:endParaRPr lang="hr-HR" sz="4000" dirty="0"/>
          </a:p>
        </p:txBody>
      </p:sp>
      <p:pic>
        <p:nvPicPr>
          <p:cNvPr id="4" name="Content Placeholder 3" descr="posl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86200"/>
            <a:ext cx="4295775" cy="2850833"/>
          </a:xfrm>
        </p:spPr>
      </p:pic>
      <p:pic>
        <p:nvPicPr>
          <p:cNvPr id="5" name="Picture 4" descr="posl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76400"/>
            <a:ext cx="3661375" cy="2438400"/>
          </a:xfrm>
          <a:prstGeom prst="rect">
            <a:avLst/>
          </a:prstGeom>
        </p:spPr>
      </p:pic>
      <p:pic>
        <p:nvPicPr>
          <p:cNvPr id="6" name="Picture 5" descr="posli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191000"/>
            <a:ext cx="4468032" cy="2514600"/>
          </a:xfrm>
          <a:prstGeom prst="rect">
            <a:avLst/>
          </a:prstGeom>
        </p:spPr>
      </p:pic>
      <p:pic>
        <p:nvPicPr>
          <p:cNvPr id="8" name="Picture 7" descr="još mrtvih leše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76400"/>
            <a:ext cx="4419600" cy="2859428"/>
          </a:xfrm>
          <a:prstGeom prst="rect">
            <a:avLst/>
          </a:prstGeom>
        </p:spPr>
      </p:pic>
      <p:pic>
        <p:nvPicPr>
          <p:cNvPr id="10" name="Picture 9" descr="vpdotoran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1676400"/>
            <a:ext cx="1746051" cy="2895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PRIJE  </a:t>
            </a:r>
            <a:r>
              <a:rPr lang="hr-HR" sz="6000" smtClean="0"/>
              <a:t>I </a:t>
            </a:r>
            <a:r>
              <a:rPr lang="hr-HR" sz="6000" smtClean="0"/>
              <a:t>POSLIJE</a:t>
            </a:r>
            <a:endParaRPr lang="hr-HR" sz="6000" dirty="0"/>
          </a:p>
        </p:txBody>
      </p:sp>
      <p:pic>
        <p:nvPicPr>
          <p:cNvPr id="5" name="Content Placeholder 4" descr="nesto toran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4343400" cy="4038600"/>
          </a:xfrm>
        </p:spPr>
      </p:pic>
      <p:pic>
        <p:nvPicPr>
          <p:cNvPr id="6" name="Content Placeholder 5" descr="ist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828800"/>
            <a:ext cx="2819400" cy="2133600"/>
          </a:xfrm>
        </p:spPr>
      </p:pic>
      <p:pic>
        <p:nvPicPr>
          <p:cNvPr id="7" name="Picture 6" descr="ist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962400"/>
            <a:ext cx="2819400" cy="1828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VUKOVAR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Grad Vukovar je stari barokni grad na Dunavu , najpoznatiji po strašnim razaranjima tijekom Domovinskog rata. Do danas je u najvećoj mjeri obnovljen no povijest Vukovara seže mnogo dalje u početak 13. stoljeća.</a:t>
            </a:r>
          </a:p>
          <a:p>
            <a:r>
              <a:rPr lang="hr-HR" dirty="0" smtClean="0"/>
              <a:t>U sačuvanim pisanim dokumentima Vukovar se spominje već početkom 13. stoljeća kao Volko, Walk, Wolkov, odnosno hrvatski Vukovo. Ime Vukovo nosio je do 14. stoljeća.</a:t>
            </a:r>
          </a:p>
          <a:p>
            <a:r>
              <a:rPr lang="hr-HR" dirty="0" smtClean="0"/>
              <a:t>Rat</a:t>
            </a:r>
            <a:r>
              <a:rPr lang="hr-HR" b="1" dirty="0" smtClean="0"/>
              <a:t> </a:t>
            </a:r>
            <a:r>
              <a:rPr lang="hr-HR" dirty="0" smtClean="0"/>
              <a:t>u</a:t>
            </a:r>
            <a:r>
              <a:rPr lang="hr-HR" b="1" dirty="0" smtClean="0"/>
              <a:t> </a:t>
            </a:r>
            <a:r>
              <a:rPr lang="hr-HR" dirty="0" smtClean="0"/>
              <a:t>Hrvatskoj (ili Domovinski</a:t>
            </a:r>
            <a:r>
              <a:rPr lang="hr-HR" b="1" dirty="0" smtClean="0"/>
              <a:t> </a:t>
            </a:r>
            <a:r>
              <a:rPr lang="hr-HR" dirty="0" smtClean="0"/>
              <a:t>rat) bio je rat za nezavisnost i cjelovitost hrvatske države protiv agresije udruženih velikosrpskih snaga u Hrvatskoj, JNA te Srbije i Crne Gore. </a:t>
            </a:r>
          </a:p>
          <a:p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/>
              <a:t>Vukovar prije rata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razdoblju između dva svijetska rata ,u okvirima jugoslavenske države, vukovarsko područje, kao i ostali hrvatski krajevi, nalazilo se pod izrazitim velikosrpskim pritiskom.</a:t>
            </a:r>
          </a:p>
          <a:p>
            <a:pPr>
              <a:buNone/>
            </a:pPr>
            <a:r>
              <a:rPr lang="hr-HR" dirty="0" smtClean="0"/>
              <a:t> </a:t>
            </a:r>
          </a:p>
        </p:txBody>
      </p:sp>
      <p:pic>
        <p:nvPicPr>
          <p:cNvPr id="4" name="Picture 3" descr="prije_ra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276600"/>
            <a:ext cx="5257800" cy="3429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/>
              <a:t>POČETCI RATA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Osamostaljenjem Hrvatske 1991. godine došlo je do otvorene agresije Srbije na Vukovar i Hrvatsku. Nakon što je većina srpskog stanovništva (sva srpska djeca) pobjegla iz grada, počela je bitka za Vukovar. U kojoj su hrvatske snage branile grad protiv vojske JNA, srpskih četničkih i drugih paravojnih formacija i srpske vojske, koja je imala golemu premoć u ljudstvu i tehnici. Srpsko je granatiranje sravnilo grad sa zemljom. Nakon tri mjeseca ogorčenih borba, Vukovar je 18. studenog 1991. godine pao u srpske ruke.</a:t>
            </a:r>
          </a:p>
          <a:p>
            <a:r>
              <a:rPr lang="hr-HR" dirty="0" smtClean="0"/>
              <a:t>U agresiji na Vukovar 1991. godine, JNA i srpske paravojne postrojbe ubile su najmanje 1.973 osobe.</a:t>
            </a:r>
          </a:p>
          <a:p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3200" dirty="0" smtClean="0"/>
              <a:t>VUKOVAR TIJEKOM RATA</a:t>
            </a:r>
            <a:br>
              <a:rPr lang="hr-HR" sz="3200" dirty="0" smtClean="0"/>
            </a:br>
            <a:r>
              <a:rPr lang="hr-HR" sz="2200" dirty="0" smtClean="0"/>
              <a:t>“Jesu li naše bombe one koje padaju po nama ili one koje mi upućujemo?”</a:t>
            </a:r>
            <a:endParaRPr lang="hr-H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006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Ovčara, odnosno pokolj</a:t>
            </a:r>
            <a:r>
              <a:rPr lang="hr-HR" b="1" dirty="0" smtClean="0"/>
              <a:t> </a:t>
            </a:r>
            <a:r>
              <a:rPr lang="hr-HR" dirty="0" smtClean="0"/>
              <a:t>u</a:t>
            </a:r>
            <a:r>
              <a:rPr lang="hr-HR" b="1" dirty="0" smtClean="0"/>
              <a:t> </a:t>
            </a:r>
            <a:r>
              <a:rPr lang="hr-HR" dirty="0" smtClean="0"/>
              <a:t>Vukovaru, je bio ratni</a:t>
            </a:r>
            <a:r>
              <a:rPr lang="hr-HR" u="sng" dirty="0" smtClean="0"/>
              <a:t> </a:t>
            </a:r>
            <a:r>
              <a:rPr lang="hr-HR" dirty="0" smtClean="0"/>
              <a:t>zločin kojeg su počinili pripadnici JNA i srpskih</a:t>
            </a:r>
            <a:r>
              <a:rPr lang="hr-HR" u="sng" dirty="0" smtClean="0"/>
              <a:t> </a:t>
            </a:r>
            <a:r>
              <a:rPr lang="hr-HR" dirty="0" smtClean="0"/>
              <a:t>paravojnih</a:t>
            </a:r>
            <a:r>
              <a:rPr lang="hr-HR" u="sng" dirty="0" smtClean="0"/>
              <a:t> </a:t>
            </a:r>
            <a:r>
              <a:rPr lang="hr-HR" dirty="0" smtClean="0"/>
              <a:t>postrojbi u noći sa 20. na 21. studenog 1991. tijekom srpske okupacije</a:t>
            </a:r>
            <a:r>
              <a:rPr lang="hr-HR" u="sng" dirty="0" smtClean="0"/>
              <a:t> </a:t>
            </a:r>
            <a:r>
              <a:rPr lang="hr-HR" dirty="0" smtClean="0"/>
              <a:t>Vukovara kada je ubijeno između 255 i 264 civila i vojnika, većinom Hrvata, koji su, dok su još uglavnom tada bili pacijenti, deportirani iz vukovarske bolnice, odvezeni u logor te potom smaknuti u divljini</a:t>
            </a:r>
          </a:p>
          <a:p>
            <a:r>
              <a:rPr lang="hr-HR" dirty="0" smtClean="0"/>
              <a:t>To je najveći pojedinačni pokolj Domovinskog</a:t>
            </a:r>
            <a:r>
              <a:rPr lang="hr-HR" u="sng" dirty="0" smtClean="0"/>
              <a:t> </a:t>
            </a:r>
            <a:r>
              <a:rPr lang="hr-HR" dirty="0" smtClean="0"/>
              <a:t>rata. Imena ubijenih uključuju jednu ženu, jednog 77-godišnjeg muškarca te jednog 16-godišnjeg dječaka. 23 žrtve bile su starije od 49 godina. Među žrtvama su i francuski ratni dobrovoljac Jean-Michel Nicolier  i novinar Siniša</a:t>
            </a:r>
            <a:r>
              <a:rPr lang="hr-HR" u="sng" dirty="0" smtClean="0"/>
              <a:t> </a:t>
            </a:r>
            <a:r>
              <a:rPr lang="hr-HR" dirty="0" smtClean="0"/>
              <a:t>Glavašević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SINIŠA GLAVAŠEVIĆ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638800" cy="510540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Siniša Glavašević ( rođen je u   Vukovaru, 4.studenoga 1960.g</a:t>
            </a:r>
            <a:r>
              <a:rPr lang="hr-HR" u="sng" dirty="0" smtClean="0"/>
              <a:t>.</a:t>
            </a:r>
            <a:r>
              <a:rPr lang="hr-HR" dirty="0" smtClean="0"/>
              <a:t> a, ubijen je na Ovčari       20.studenoga 1991.), bio je hrvatski novinar, publicist i prozaik.</a:t>
            </a:r>
            <a:r>
              <a:rPr lang="en-US" dirty="0" smtClean="0"/>
              <a:t> Bio je </a:t>
            </a:r>
            <a:r>
              <a:rPr lang="en-US" dirty="0" err="1" smtClean="0"/>
              <a:t>ranjen</a:t>
            </a:r>
            <a:r>
              <a:rPr lang="en-US" dirty="0" smtClean="0"/>
              <a:t> </a:t>
            </a:r>
            <a:r>
              <a:rPr lang="en-US" dirty="0" err="1" smtClean="0"/>
              <a:t>krhotinom</a:t>
            </a:r>
            <a:r>
              <a:rPr lang="en-US" dirty="0" smtClean="0"/>
              <a:t> </a:t>
            </a:r>
            <a:r>
              <a:rPr lang="en-US" dirty="0" err="1" smtClean="0"/>
              <a:t>granate</a:t>
            </a:r>
            <a:r>
              <a:rPr lang="en-US" dirty="0" smtClean="0"/>
              <a:t> 4. </a:t>
            </a:r>
            <a:r>
              <a:rPr lang="en-US" dirty="0" err="1" smtClean="0"/>
              <a:t>studenoga</a:t>
            </a:r>
            <a:r>
              <a:rPr lang="en-US" dirty="0" smtClean="0"/>
              <a:t> 1991. 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putu</a:t>
            </a:r>
            <a:r>
              <a:rPr lang="en-US" dirty="0" smtClean="0"/>
              <a:t> u </a:t>
            </a:r>
            <a:r>
              <a:rPr lang="en-US" dirty="0" err="1" smtClean="0"/>
              <a:t>bolnicu</a:t>
            </a:r>
            <a:r>
              <a:rPr lang="en-US" dirty="0" smtClean="0"/>
              <a:t> </a:t>
            </a:r>
            <a:r>
              <a:rPr lang="en-US" dirty="0" err="1" smtClean="0"/>
              <a:t>gdje</a:t>
            </a:r>
            <a:r>
              <a:rPr lang="en-US" dirty="0" smtClean="0"/>
              <a:t> je </a:t>
            </a:r>
            <a:r>
              <a:rPr lang="en-US" dirty="0" err="1" smtClean="0"/>
              <a:t>krenuo</a:t>
            </a:r>
            <a:r>
              <a:rPr lang="en-US" dirty="0" smtClean="0"/>
              <a:t> </a:t>
            </a:r>
            <a:r>
              <a:rPr lang="en-US" dirty="0" err="1" smtClean="0"/>
              <a:t>prikupiti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izvješće</a:t>
            </a:r>
            <a:r>
              <a:rPr lang="en-US" dirty="0" smtClean="0"/>
              <a:t>. </a:t>
            </a:r>
            <a:r>
              <a:rPr lang="en-US" dirty="0" err="1" smtClean="0"/>
              <a:t>Posljednje</a:t>
            </a:r>
            <a:r>
              <a:rPr lang="en-US" dirty="0" smtClean="0"/>
              <a:t> </a:t>
            </a:r>
            <a:r>
              <a:rPr lang="en-US" dirty="0" err="1" smtClean="0"/>
              <a:t>izvješće</a:t>
            </a:r>
            <a:r>
              <a:rPr lang="en-US" dirty="0" smtClean="0"/>
              <a:t> </a:t>
            </a:r>
            <a:r>
              <a:rPr lang="en-US" dirty="0" err="1" smtClean="0"/>
              <a:t>Siniša</a:t>
            </a:r>
            <a:r>
              <a:rPr lang="en-US" dirty="0" smtClean="0"/>
              <a:t> je </a:t>
            </a:r>
            <a:r>
              <a:rPr lang="en-US" dirty="0" err="1" smtClean="0"/>
              <a:t>poslao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vukovarske</a:t>
            </a:r>
            <a:r>
              <a:rPr lang="en-US" dirty="0" smtClean="0"/>
              <a:t> </a:t>
            </a:r>
            <a:r>
              <a:rPr lang="en-US" dirty="0" err="1" smtClean="0"/>
              <a:t>bolnice</a:t>
            </a:r>
            <a:r>
              <a:rPr lang="en-US" dirty="0" smtClean="0"/>
              <a:t> 18. </a:t>
            </a:r>
            <a:r>
              <a:rPr lang="en-US" dirty="0" err="1" smtClean="0"/>
              <a:t>studenoga</a:t>
            </a:r>
            <a:r>
              <a:rPr lang="en-US" dirty="0" smtClean="0"/>
              <a:t> </a:t>
            </a:r>
            <a:r>
              <a:rPr lang="en-US" dirty="0" err="1" smtClean="0"/>
              <a:t>navečer.Poslije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 </a:t>
            </a:r>
            <a:r>
              <a:rPr lang="en-US" dirty="0" err="1" smtClean="0"/>
              <a:t>grada</a:t>
            </a:r>
            <a:r>
              <a:rPr lang="en-US" dirty="0" smtClean="0"/>
              <a:t> </a:t>
            </a:r>
            <a:r>
              <a:rPr lang="en-US" dirty="0" err="1" smtClean="0"/>
              <a:t>Vukovara</a:t>
            </a:r>
            <a:r>
              <a:rPr lang="en-US" dirty="0" smtClean="0"/>
              <a:t> </a:t>
            </a:r>
            <a:r>
              <a:rPr lang="en-US" dirty="0" err="1" smtClean="0"/>
              <a:t>odveden</a:t>
            </a:r>
            <a:r>
              <a:rPr lang="en-US" dirty="0" smtClean="0"/>
              <a:t> je, 19. </a:t>
            </a:r>
            <a:r>
              <a:rPr lang="en-US" dirty="0" err="1" smtClean="0"/>
              <a:t>studenoga</a:t>
            </a:r>
            <a:r>
              <a:rPr lang="en-US" dirty="0" smtClean="0"/>
              <a:t> 1991. </a:t>
            </a:r>
            <a:r>
              <a:rPr lang="en-US" dirty="0" err="1" smtClean="0"/>
              <a:t>godine</a:t>
            </a:r>
            <a:r>
              <a:rPr lang="en-US" dirty="0" smtClean="0"/>
              <a:t>,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vukovarske</a:t>
            </a:r>
            <a:r>
              <a:rPr lang="en-US" dirty="0" smtClean="0"/>
              <a:t> </a:t>
            </a:r>
            <a:r>
              <a:rPr lang="en-US" dirty="0" err="1" smtClean="0"/>
              <a:t>bolnice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hr-HR" smtClean="0"/>
              <a:t> pogubljen na Ovčari.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5" name="Picture 4" descr="siniša glavaševi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0"/>
            <a:ext cx="2590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iniša cit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6694" y="3733800"/>
            <a:ext cx="324730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BLAGO ZADRO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6019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Blago</a:t>
            </a:r>
            <a:r>
              <a:rPr lang="en-US" b="1" dirty="0" smtClean="0"/>
              <a:t> </a:t>
            </a:r>
            <a:r>
              <a:rPr lang="en-US" b="1" dirty="0" err="1" smtClean="0"/>
              <a:t>Zadro</a:t>
            </a:r>
            <a:r>
              <a:rPr lang="en-US" dirty="0" smtClean="0"/>
              <a:t> (</a:t>
            </a:r>
            <a:r>
              <a:rPr lang="hr-HR" dirty="0" smtClean="0"/>
              <a:t> rođen je u </a:t>
            </a:r>
            <a:r>
              <a:rPr lang="en-US" dirty="0" err="1" smtClean="0"/>
              <a:t>Donji</a:t>
            </a:r>
            <a:r>
              <a:rPr lang="hr-HR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Mamić</a:t>
            </a:r>
            <a:r>
              <a:rPr lang="hr-HR" dirty="0" smtClean="0"/>
              <a:t>ima</a:t>
            </a:r>
            <a:r>
              <a:rPr lang="en-US" dirty="0" smtClean="0"/>
              <a:t>-</a:t>
            </a:r>
            <a:r>
              <a:rPr lang="en-US" dirty="0" err="1" smtClean="0"/>
              <a:t>Ledinac</a:t>
            </a:r>
            <a:r>
              <a:rPr lang="hr-HR" dirty="0" smtClean="0"/>
              <a:t>u</a:t>
            </a:r>
            <a:r>
              <a:rPr lang="en-US" dirty="0" smtClean="0"/>
              <a:t> </a:t>
            </a:r>
            <a:r>
              <a:rPr lang="en-US" dirty="0" err="1" smtClean="0"/>
              <a:t>kraj</a:t>
            </a:r>
            <a:r>
              <a:rPr lang="en-US" dirty="0" smtClean="0"/>
              <a:t> </a:t>
            </a:r>
            <a:r>
              <a:rPr lang="en-US" dirty="0" err="1" smtClean="0"/>
              <a:t>Gruda</a:t>
            </a:r>
            <a:r>
              <a:rPr lang="en-US" dirty="0" smtClean="0"/>
              <a:t>, 31. </a:t>
            </a:r>
            <a:r>
              <a:rPr lang="en-US" dirty="0" err="1" smtClean="0"/>
              <a:t>ožujka</a:t>
            </a:r>
            <a:r>
              <a:rPr lang="en-US" dirty="0" smtClean="0"/>
              <a:t> 1944.</a:t>
            </a:r>
            <a:r>
              <a:rPr lang="hr-HR" dirty="0" smtClean="0"/>
              <a:t>g.</a:t>
            </a:r>
            <a:r>
              <a:rPr lang="en-US" dirty="0" smtClean="0"/>
              <a:t> –</a:t>
            </a:r>
            <a:r>
              <a:rPr lang="hr-HR" dirty="0" smtClean="0"/>
              <a:t>ubijen je u </a:t>
            </a:r>
            <a:r>
              <a:rPr lang="en-US" dirty="0" smtClean="0"/>
              <a:t> </a:t>
            </a:r>
            <a:r>
              <a:rPr lang="en-US" dirty="0" err="1" smtClean="0"/>
              <a:t>Vukovar</a:t>
            </a:r>
            <a:r>
              <a:rPr lang="hr-HR" dirty="0" smtClean="0"/>
              <a:t>u</a:t>
            </a:r>
            <a:r>
              <a:rPr lang="en-US" dirty="0" smtClean="0"/>
              <a:t>, 16. </a:t>
            </a:r>
            <a:r>
              <a:rPr lang="en-US" dirty="0" err="1" smtClean="0"/>
              <a:t>listopada</a:t>
            </a:r>
            <a:r>
              <a:rPr lang="en-US" dirty="0" smtClean="0"/>
              <a:t> 1991.</a:t>
            </a:r>
            <a:r>
              <a:rPr lang="hr-HR" dirty="0" smtClean="0"/>
              <a:t>g.</a:t>
            </a:r>
            <a:r>
              <a:rPr lang="en-US" dirty="0" smtClean="0"/>
              <a:t>) </a:t>
            </a:r>
            <a:r>
              <a:rPr lang="en-US" dirty="0" err="1" smtClean="0"/>
              <a:t>jedan</a:t>
            </a:r>
            <a:r>
              <a:rPr lang="en-US" dirty="0" smtClean="0"/>
              <a:t> je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najvećih</a:t>
            </a:r>
            <a:r>
              <a:rPr lang="en-US" dirty="0" smtClean="0"/>
              <a:t> </a:t>
            </a:r>
            <a:r>
              <a:rPr lang="en-US" dirty="0" err="1" smtClean="0"/>
              <a:t>heroja</a:t>
            </a:r>
            <a:r>
              <a:rPr lang="en-US" dirty="0" smtClean="0"/>
              <a:t> </a:t>
            </a:r>
            <a:r>
              <a:rPr lang="en-US" dirty="0" err="1" smtClean="0"/>
              <a:t>Domovinskog</a:t>
            </a:r>
            <a:r>
              <a:rPr lang="en-US" dirty="0" smtClean="0"/>
              <a:t> rata. </a:t>
            </a:r>
            <a:r>
              <a:rPr lang="en-US" dirty="0" err="1" smtClean="0"/>
              <a:t>Posmrtno</a:t>
            </a:r>
            <a:r>
              <a:rPr lang="en-US" dirty="0" smtClean="0"/>
              <a:t> je </a:t>
            </a:r>
            <a:r>
              <a:rPr lang="en-US" dirty="0" err="1" smtClean="0"/>
              <a:t>dobio</a:t>
            </a:r>
            <a:r>
              <a:rPr lang="en-US" dirty="0" smtClean="0"/>
              <a:t> </a:t>
            </a:r>
            <a:r>
              <a:rPr lang="en-US" dirty="0" err="1" smtClean="0"/>
              <a:t>čin</a:t>
            </a:r>
            <a:r>
              <a:rPr lang="en-US" dirty="0" smtClean="0"/>
              <a:t> general-</a:t>
            </a:r>
            <a:r>
              <a:rPr lang="en-US" dirty="0" err="1" smtClean="0"/>
              <a:t>bojnika</a:t>
            </a:r>
            <a:r>
              <a:rPr lang="en-US" dirty="0" smtClean="0"/>
              <a:t> Po </a:t>
            </a:r>
            <a:r>
              <a:rPr lang="en-US" dirty="0" err="1" smtClean="0"/>
              <a:t>izbijanju</a:t>
            </a:r>
            <a:r>
              <a:rPr lang="en-US" dirty="0" smtClean="0"/>
              <a:t> </a:t>
            </a:r>
            <a:r>
              <a:rPr lang="en-US" dirty="0" err="1" smtClean="0"/>
              <a:t>krvave</a:t>
            </a:r>
            <a:r>
              <a:rPr lang="en-US" dirty="0" smtClean="0"/>
              <a:t> </a:t>
            </a:r>
            <a:r>
              <a:rPr lang="en-US" dirty="0" err="1" smtClean="0"/>
              <a:t>Bitke</a:t>
            </a:r>
            <a:r>
              <a:rPr lang="en-US" dirty="0" smtClean="0"/>
              <a:t> z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Vukovar</a:t>
            </a:r>
            <a:r>
              <a:rPr lang="en-US" dirty="0" smtClean="0"/>
              <a:t> 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svojih</a:t>
            </a:r>
            <a:r>
              <a:rPr lang="en-US" dirty="0" smtClean="0"/>
              <a:t> </a:t>
            </a:r>
            <a:r>
              <a:rPr lang="en-US" dirty="0" err="1" smtClean="0"/>
              <a:t>izuzetnih</a:t>
            </a:r>
            <a:r>
              <a:rPr lang="en-US" dirty="0" smtClean="0"/>
              <a:t> </a:t>
            </a:r>
            <a:r>
              <a:rPr lang="en-US" dirty="0" err="1" smtClean="0"/>
              <a:t>organizacijskih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hrabrosti</a:t>
            </a:r>
            <a:r>
              <a:rPr lang="en-US" dirty="0" smtClean="0"/>
              <a:t> </a:t>
            </a:r>
            <a:r>
              <a:rPr lang="en-US" dirty="0" err="1" smtClean="0"/>
              <a:t>preuzima</a:t>
            </a:r>
            <a:r>
              <a:rPr lang="en-US" dirty="0" smtClean="0"/>
              <a:t> </a:t>
            </a:r>
            <a:r>
              <a:rPr lang="en-US" dirty="0" err="1" smtClean="0"/>
              <a:t>zapovijedanje</a:t>
            </a:r>
            <a:r>
              <a:rPr lang="en-US" dirty="0" smtClean="0"/>
              <a:t> </a:t>
            </a:r>
            <a:r>
              <a:rPr lang="en-US" dirty="0" err="1" smtClean="0"/>
              <a:t>obranom</a:t>
            </a:r>
            <a:r>
              <a:rPr lang="en-US" dirty="0" smtClean="0"/>
              <a:t> </a:t>
            </a:r>
            <a:r>
              <a:rPr lang="en-US" dirty="0" err="1" smtClean="0"/>
              <a:t>čitavog</a:t>
            </a:r>
            <a:r>
              <a:rPr lang="en-US" dirty="0" smtClean="0"/>
              <a:t> </a:t>
            </a:r>
            <a:r>
              <a:rPr lang="en-US" dirty="0" err="1" smtClean="0"/>
              <a:t>Borovog</a:t>
            </a:r>
            <a:r>
              <a:rPr lang="en-US" dirty="0" smtClean="0"/>
              <a:t> </a:t>
            </a:r>
            <a:r>
              <a:rPr lang="en-US" dirty="0" err="1" smtClean="0"/>
              <a:t>Naselja</a:t>
            </a:r>
            <a:r>
              <a:rPr lang="en-US" dirty="0" smtClean="0"/>
              <a:t>. </a:t>
            </a:r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bio </a:t>
            </a:r>
            <a:r>
              <a:rPr lang="en-US" dirty="0" err="1" smtClean="0"/>
              <a:t>vojno</a:t>
            </a:r>
            <a:r>
              <a:rPr lang="en-US" dirty="0" smtClean="0"/>
              <a:t> </a:t>
            </a:r>
            <a:r>
              <a:rPr lang="en-US" dirty="0" err="1" smtClean="0"/>
              <a:t>školovan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zapovjednik</a:t>
            </a:r>
            <a:r>
              <a:rPr lang="en-US" dirty="0" smtClean="0"/>
              <a:t> 3. </a:t>
            </a:r>
            <a:r>
              <a:rPr lang="en-US" dirty="0" err="1" smtClean="0"/>
              <a:t>bojne</a:t>
            </a:r>
            <a:r>
              <a:rPr lang="en-US" dirty="0" smtClean="0"/>
              <a:t> </a:t>
            </a:r>
            <a:r>
              <a:rPr lang="en-US" dirty="0" err="1" smtClean="0"/>
              <a:t>legendarne</a:t>
            </a:r>
            <a:r>
              <a:rPr lang="en-US" dirty="0" smtClean="0"/>
              <a:t> 20</a:t>
            </a:r>
            <a:r>
              <a:rPr lang="hr-HR" dirty="0" smtClean="0"/>
              <a:t>4.</a:t>
            </a:r>
            <a:r>
              <a:rPr lang="en-US" dirty="0" smtClean="0"/>
              <a:t> </a:t>
            </a:r>
            <a:r>
              <a:rPr lang="en-US" dirty="0" err="1" smtClean="0"/>
              <a:t>vukovarske</a:t>
            </a:r>
            <a:r>
              <a:rPr lang="en-US" dirty="0" smtClean="0"/>
              <a:t> brigade </a:t>
            </a:r>
            <a:r>
              <a:rPr lang="en-US" dirty="0" err="1" smtClean="0"/>
              <a:t>pokazao</a:t>
            </a:r>
            <a:r>
              <a:rPr lang="en-US" dirty="0" smtClean="0"/>
              <a:t> se </a:t>
            </a:r>
            <a:r>
              <a:rPr lang="en-US" dirty="0" err="1" smtClean="0"/>
              <a:t>izvrsnim</a:t>
            </a:r>
            <a:r>
              <a:rPr lang="en-US" dirty="0" smtClean="0"/>
              <a:t> </a:t>
            </a:r>
            <a:r>
              <a:rPr lang="en-US" dirty="0" err="1" smtClean="0"/>
              <a:t>organizatorom</a:t>
            </a:r>
            <a:r>
              <a:rPr lang="en-US" dirty="0" smtClean="0"/>
              <a:t> </a:t>
            </a:r>
            <a:r>
              <a:rPr lang="en-US" dirty="0" err="1" smtClean="0"/>
              <a:t>obrane</a:t>
            </a:r>
            <a:r>
              <a:rPr lang="en-US" dirty="0" smtClean="0"/>
              <a:t> </a:t>
            </a:r>
            <a:r>
              <a:rPr lang="en-US" dirty="0" err="1" smtClean="0"/>
              <a:t>Borovog</a:t>
            </a:r>
            <a:r>
              <a:rPr lang="en-US" dirty="0" smtClean="0"/>
              <a:t> </a:t>
            </a:r>
            <a:r>
              <a:rPr lang="en-US" dirty="0" err="1" smtClean="0"/>
              <a:t>Naselja</a:t>
            </a:r>
            <a:r>
              <a:rPr lang="en-US" dirty="0" smtClean="0"/>
              <a:t>. Pod </a:t>
            </a:r>
            <a:r>
              <a:rPr lang="en-US" dirty="0" err="1" smtClean="0"/>
              <a:t>njegovim</a:t>
            </a:r>
            <a:r>
              <a:rPr lang="en-US" dirty="0" smtClean="0"/>
              <a:t> </a:t>
            </a:r>
            <a:r>
              <a:rPr lang="en-US" dirty="0" err="1" smtClean="0"/>
              <a:t>vodstvom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 </a:t>
            </a:r>
            <a:r>
              <a:rPr lang="en-US" dirty="0" err="1" smtClean="0"/>
              <a:t>Trpinjskoj</a:t>
            </a:r>
            <a:r>
              <a:rPr lang="en-US" dirty="0" smtClean="0"/>
              <a:t> </a:t>
            </a:r>
            <a:r>
              <a:rPr lang="en-US" dirty="0" err="1" smtClean="0"/>
              <a:t>cesti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zbog</a:t>
            </a:r>
            <a:r>
              <a:rPr lang="en-US" dirty="0" smtClean="0"/>
              <a:t> toga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prozvana</a:t>
            </a:r>
            <a:r>
              <a:rPr lang="en-US" dirty="0" smtClean="0"/>
              <a:t> "</a:t>
            </a:r>
            <a:r>
              <a:rPr lang="en-US" dirty="0" err="1" smtClean="0"/>
              <a:t>Groblje</a:t>
            </a:r>
            <a:r>
              <a:rPr lang="en-US" dirty="0" smtClean="0"/>
              <a:t> </a:t>
            </a:r>
            <a:r>
              <a:rPr lang="en-US" dirty="0" err="1" smtClean="0"/>
              <a:t>tenkova</a:t>
            </a:r>
            <a:r>
              <a:rPr lang="en-US" dirty="0" smtClean="0"/>
              <a:t>", </a:t>
            </a:r>
            <a:r>
              <a:rPr lang="en-US" dirty="0" err="1" smtClean="0"/>
              <a:t>zaustavljena</a:t>
            </a:r>
            <a:r>
              <a:rPr lang="en-US" dirty="0" smtClean="0"/>
              <a:t> je </a:t>
            </a:r>
            <a:r>
              <a:rPr lang="en-US" dirty="0" err="1" smtClean="0"/>
              <a:t>oklopna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 JNA 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uništeno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desetke</a:t>
            </a:r>
            <a:r>
              <a:rPr lang="en-US" dirty="0" smtClean="0"/>
              <a:t> </a:t>
            </a:r>
            <a:r>
              <a:rPr lang="en-US" dirty="0" err="1" smtClean="0"/>
              <a:t>srpskih</a:t>
            </a:r>
            <a:r>
              <a:rPr lang="en-US" dirty="0" smtClean="0"/>
              <a:t> </a:t>
            </a:r>
            <a:r>
              <a:rPr lang="en-US" dirty="0" err="1" smtClean="0"/>
              <a:t>tenkova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dirty="0" err="1" smtClean="0"/>
              <a:t>oklopnih</a:t>
            </a:r>
            <a:r>
              <a:rPr lang="en-US" dirty="0" smtClean="0"/>
              <a:t> </a:t>
            </a:r>
            <a:r>
              <a:rPr lang="en-US" dirty="0" err="1" smtClean="0"/>
              <a:t>transportera</a:t>
            </a:r>
            <a:r>
              <a:rPr lang="en-US" dirty="0" smtClean="0"/>
              <a:t>. Bio je </a:t>
            </a:r>
            <a:r>
              <a:rPr lang="en-US" dirty="0" err="1" smtClean="0"/>
              <a:t>hrabar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odlučan</a:t>
            </a:r>
            <a:r>
              <a:rPr lang="en-US" dirty="0" smtClean="0"/>
              <a:t>, </a:t>
            </a:r>
            <a:r>
              <a:rPr lang="en-US" dirty="0" err="1" smtClean="0"/>
              <a:t>zapovjednik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u </a:t>
            </a:r>
            <a:r>
              <a:rPr lang="en-US" dirty="0" err="1" smtClean="0"/>
              <a:t>borbu</a:t>
            </a:r>
            <a:r>
              <a:rPr lang="en-US" dirty="0" smtClean="0"/>
              <a:t> </a:t>
            </a:r>
            <a:r>
              <a:rPr lang="en-US" dirty="0" err="1" smtClean="0"/>
              <a:t>kretao</a:t>
            </a:r>
            <a:r>
              <a:rPr lang="en-US" dirty="0" smtClean="0"/>
              <a:t> </a:t>
            </a:r>
            <a:r>
              <a:rPr lang="en-US" dirty="0" err="1" smtClean="0"/>
              <a:t>prvi</a:t>
            </a:r>
            <a:r>
              <a:rPr lang="en-US" dirty="0" smtClean="0"/>
              <a:t>.</a:t>
            </a:r>
            <a:endParaRPr lang="hr-HR" dirty="0" smtClean="0"/>
          </a:p>
          <a:p>
            <a:endParaRPr lang="en-US" dirty="0"/>
          </a:p>
        </p:txBody>
      </p:sp>
      <p:pic>
        <p:nvPicPr>
          <p:cNvPr id="4" name="Picture 3" descr="Blago_za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42937"/>
            <a:ext cx="2514600" cy="392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/>
              <a:t>VUKOVARSKA BOLNICA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. </a:t>
            </a:r>
            <a:r>
              <a:rPr lang="hr-HR" sz="2000" dirty="0" smtClean="0"/>
              <a:t>Zrakoplovi JNA bolnicu su prvi put bombardirali 24. kolovoza 1991. godine. Do 20. studenoga 1991. godine u bolnici je već bilo zbrinuto 4000 ranjenika. Tada je na bolnicu svakodnevno padalo prosječno oko 700 granata. Liječnici i ostalo medicinsko osoblje je danonoćno radilo, bez dovoljno lijekova, sanitetskog i ostalog materijala, struje, hrane i vode.</a:t>
            </a:r>
          </a:p>
          <a:p>
            <a:r>
              <a:rPr lang="hr-HR" dirty="0" smtClean="0"/>
              <a:t>                                            </a:t>
            </a:r>
            <a:r>
              <a:rPr lang="hr-HR" sz="2100" dirty="0" smtClean="0"/>
              <a:t>         Na bolnicu pala je i                        </a:t>
            </a:r>
          </a:p>
          <a:p>
            <a:pPr>
              <a:buNone/>
            </a:pPr>
            <a:r>
              <a:rPr lang="hr-HR" sz="2100" dirty="0" smtClean="0"/>
              <a:t>                                                               bomba „krmača” koja</a:t>
            </a:r>
          </a:p>
          <a:p>
            <a:pPr>
              <a:buNone/>
            </a:pPr>
            <a:r>
              <a:rPr lang="hr-HR" sz="2100" dirty="0" smtClean="0"/>
              <a:t>                                                               je težila 250 kg,ona</a:t>
            </a:r>
          </a:p>
          <a:p>
            <a:pPr>
              <a:buNone/>
            </a:pPr>
            <a:r>
              <a:rPr lang="hr-HR" sz="2100" dirty="0" smtClean="0"/>
              <a:t>                                                               nije eksplodirala već </a:t>
            </a:r>
          </a:p>
          <a:p>
            <a:pPr>
              <a:buNone/>
            </a:pPr>
            <a:r>
              <a:rPr lang="hr-HR" sz="2100" dirty="0" smtClean="0"/>
              <a:t>                                                               je probila 4 kata i </a:t>
            </a:r>
          </a:p>
          <a:p>
            <a:pPr>
              <a:buNone/>
            </a:pPr>
            <a:r>
              <a:rPr lang="hr-HR" sz="2100" dirty="0" smtClean="0"/>
              <a:t>                                                               pala pacijentu među</a:t>
            </a:r>
          </a:p>
          <a:p>
            <a:pPr>
              <a:buNone/>
            </a:pPr>
            <a:r>
              <a:rPr lang="hr-HR" sz="2100" dirty="0" smtClean="0"/>
              <a:t>                                                               noge.</a:t>
            </a:r>
          </a:p>
          <a:p>
            <a:pPr>
              <a:buNone/>
            </a:pPr>
            <a:r>
              <a:rPr lang="hr-HR" dirty="0" smtClean="0"/>
              <a:t>                                                                                                                </a:t>
            </a:r>
            <a:endParaRPr lang="hr-HR" dirty="0"/>
          </a:p>
        </p:txBody>
      </p:sp>
      <p:pic>
        <p:nvPicPr>
          <p:cNvPr id="4" name="Picture 3" descr="bol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57600"/>
            <a:ext cx="3808924" cy="285736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KRAJ RATA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Nakon oslobodilačkih akcija u drugim dijelovima Hrvatske, 1995. godine počeli su pregovori o povratku Vukovara pod hrvatsku vlast. Lokalna je samouprava u Vukovaru počela djelovati sredinom 1997. godine. </a:t>
            </a:r>
          </a:p>
          <a:p>
            <a:r>
              <a:rPr lang="hr-HR" dirty="0" smtClean="0"/>
              <a:t>Hrvatsko Podunavlje (a time i Vukovar) je mirno vraćen u Republiku Hrvatsku 15. siječnja 1998. godine. </a:t>
            </a:r>
          </a:p>
          <a:p>
            <a:r>
              <a:rPr lang="hr-HR" dirty="0" smtClean="0"/>
              <a:t>Otada se mnogo radi na obnovi grada, povratku svih stanovnika i pomirbi. Život se pomalo vraća u Vukovar, ali je potrebno još puno strpljenja, truda i ljubavi prema vlastitom gradu. </a:t>
            </a:r>
          </a:p>
          <a:p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3">
      <a:dk1>
        <a:sysClr val="windowText" lastClr="000000"/>
      </a:dk1>
      <a:lt1>
        <a:sysClr val="window" lastClr="FFFFFF"/>
      </a:lt1>
      <a:dk2>
        <a:srgbClr val="B13F9A"/>
      </a:dk2>
      <a:lt2>
        <a:srgbClr val="CDA3D6"/>
      </a:lt2>
      <a:accent1>
        <a:srgbClr val="CDA3D6"/>
      </a:accent1>
      <a:accent2>
        <a:srgbClr val="AC66BB"/>
      </a:accent2>
      <a:accent3>
        <a:srgbClr val="CDA3D6"/>
      </a:accent3>
      <a:accent4>
        <a:srgbClr val="CDA3D6"/>
      </a:accent4>
      <a:accent5>
        <a:srgbClr val="CDA3D6"/>
      </a:accent5>
      <a:accent6>
        <a:srgbClr val="CDA3D6"/>
      </a:accent6>
      <a:hlink>
        <a:srgbClr val="CDA3D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165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VUKOVAR grad heroj</vt:lpstr>
      <vt:lpstr>VUKOVAR</vt:lpstr>
      <vt:lpstr>Vukovar prije rata</vt:lpstr>
      <vt:lpstr>POČETCI RATA</vt:lpstr>
      <vt:lpstr>VUKOVAR TIJEKOM RATA “Jesu li naše bombe one koje padaju po nama ili one koje mi upućujemo?”</vt:lpstr>
      <vt:lpstr>SINIŠA GLAVAŠEVIĆ</vt:lpstr>
      <vt:lpstr>BLAGO ZADRO</vt:lpstr>
      <vt:lpstr>VUKOVARSKA BOLNICA</vt:lpstr>
      <vt:lpstr>KRAJ RATA</vt:lpstr>
      <vt:lpstr>        MEMORIJALNO GROBLJE</vt:lpstr>
      <vt:lpstr>VUKOVAR POSLIJE RATA</vt:lpstr>
      <vt:lpstr>PRIJE  I POSLIJE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Ostojic</dc:creator>
  <cp:lastModifiedBy>User</cp:lastModifiedBy>
  <cp:revision>26</cp:revision>
  <dcterms:created xsi:type="dcterms:W3CDTF">2006-08-16T00:00:00Z</dcterms:created>
  <dcterms:modified xsi:type="dcterms:W3CDTF">2016-11-19T17:15:45Z</dcterms:modified>
</cp:coreProperties>
</file>